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Default Extension="png" ContentType="image/png"/>
  <Override PartName="/docProps/custom.xml" ContentType="application/vnd.openxmlformats-officedocument.custom-properties+xml"/>
</Types>
</file>

<file path=_rels/.rels><?xml version="1.0" encoding="UTF-8" standalone="yes"?>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7556500" cy="10699750"/>
  <p:notesSz cx="7556500" cy="1069975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

</file>

<file path=ppt/slideLayouts/_rels/slideLayout1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6737" y="3316922"/>
            <a:ext cx="6423025" cy="224694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3475" y="5991860"/>
            <a:ext cx="5289550" cy="267493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77825" y="2460942"/>
            <a:ext cx="3287077" cy="70618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3891597" y="2460942"/>
            <a:ext cx="3287077" cy="70618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77825" y="427990"/>
            <a:ext cx="6800850" cy="171196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7825" y="2460942"/>
            <a:ext cx="6800850" cy="70618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569210" y="9950768"/>
            <a:ext cx="2418080" cy="5349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77825" y="9950768"/>
            <a:ext cx="1737995" cy="5349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5440680" y="9950768"/>
            <a:ext cx="1737995" cy="53498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hyperlink" Target="mailto:academy@yanosyouten.com" TargetMode="External"/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3.png"/><Relationship Id="rId6" Type="http://schemas.openxmlformats.org/officeDocument/2006/relationships/image" Target="../media/image4.png"/><Relationship Id="rId7" Type="http://schemas.openxmlformats.org/officeDocument/2006/relationships/image" Target="../media/image5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 descr=""/>
          <p:cNvSpPr txBox="1"/>
          <p:nvPr/>
        </p:nvSpPr>
        <p:spPr>
          <a:xfrm>
            <a:off x="2041905" y="295655"/>
            <a:ext cx="4157979" cy="721360"/>
          </a:xfrm>
          <a:prstGeom prst="rect">
            <a:avLst/>
          </a:prstGeom>
        </p:spPr>
        <p:txBody>
          <a:bodyPr wrap="square" lIns="0" tIns="107950" rIns="0" bIns="0" rtlCol="0" vert="horz">
            <a:spAutoFit/>
          </a:bodyPr>
          <a:lstStyle/>
          <a:p>
            <a:pPr marL="2503170">
              <a:lnSpc>
                <a:spcPct val="100000"/>
              </a:lnSpc>
              <a:spcBef>
                <a:spcPts val="850"/>
              </a:spcBef>
            </a:pPr>
            <a:r>
              <a:rPr dirty="0" sz="1200" spc="-100">
                <a:latin typeface="SimSun"/>
                <a:cs typeface="SimSun"/>
              </a:rPr>
              <a:t>四国 </a:t>
            </a:r>
            <a:r>
              <a:rPr dirty="0" sz="1200" spc="120">
                <a:latin typeface="SimSun"/>
                <a:cs typeface="SimSun"/>
              </a:rPr>
              <a:t>BIM/CIM</a:t>
            </a:r>
            <a:r>
              <a:rPr dirty="0" sz="1200" spc="-70">
                <a:latin typeface="SimSun"/>
                <a:cs typeface="SimSun"/>
              </a:rPr>
              <a:t> 推進協会</a:t>
            </a:r>
            <a:endParaRPr sz="1200">
              <a:latin typeface="SimSun"/>
              <a:cs typeface="SimSun"/>
            </a:endParaRPr>
          </a:p>
          <a:p>
            <a:pPr marL="12700">
              <a:lnSpc>
                <a:spcPct val="100000"/>
              </a:lnSpc>
              <a:spcBef>
                <a:spcPts val="1130"/>
              </a:spcBef>
            </a:pPr>
            <a:r>
              <a:rPr dirty="0" sz="1800" spc="-20" b="1">
                <a:latin typeface="Microsoft JhengHei"/>
                <a:cs typeface="Microsoft JhengHei"/>
              </a:rPr>
              <a:t>施工ＢＩＭ</a:t>
            </a:r>
            <a:r>
              <a:rPr dirty="0" sz="1800" spc="-20" b="1">
                <a:latin typeface="Cambria"/>
                <a:cs typeface="Cambria"/>
              </a:rPr>
              <a:t>/</a:t>
            </a:r>
            <a:r>
              <a:rPr dirty="0" sz="1800" spc="40" b="1">
                <a:latin typeface="Microsoft JhengHei"/>
                <a:cs typeface="Microsoft JhengHei"/>
              </a:rPr>
              <a:t>ＣＩＭ 総合研修 申込書</a:t>
            </a:r>
            <a:endParaRPr sz="1800">
              <a:latin typeface="Microsoft JhengHei"/>
              <a:cs typeface="Microsoft JhengHei"/>
            </a:endParaRPr>
          </a:p>
        </p:txBody>
      </p:sp>
      <p:sp>
        <p:nvSpPr>
          <p:cNvPr id="3" name="object 3" descr=""/>
          <p:cNvSpPr txBox="1"/>
          <p:nvPr/>
        </p:nvSpPr>
        <p:spPr>
          <a:xfrm>
            <a:off x="6325361" y="391159"/>
            <a:ext cx="78740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10">
                <a:latin typeface="SimSun"/>
                <a:cs typeface="SimSun"/>
              </a:rPr>
              <a:t>事務局宛て</a:t>
            </a:r>
            <a:endParaRPr sz="1200">
              <a:latin typeface="SimSun"/>
              <a:cs typeface="SimSun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732840" y="1097026"/>
            <a:ext cx="124460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15">
                <a:latin typeface="MS Gothic"/>
                <a:cs typeface="MS Gothic"/>
              </a:rPr>
              <a:t>《１．個人名等》</a:t>
            </a:r>
            <a:endParaRPr sz="1200">
              <a:latin typeface="MS Gothic"/>
              <a:cs typeface="MS Gothic"/>
            </a:endParaRPr>
          </a:p>
        </p:txBody>
      </p:sp>
      <p:graphicFrame>
        <p:nvGraphicFramePr>
          <p:cNvPr id="5" name="object 5" descr=""/>
          <p:cNvGraphicFramePr>
            <a:graphicFrameLocks noGrp="1"/>
          </p:cNvGraphicFramePr>
          <p:nvPr/>
        </p:nvGraphicFramePr>
        <p:xfrm>
          <a:off x="751636" y="1323085"/>
          <a:ext cx="6445250" cy="289179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89305"/>
                <a:gridCol w="281939"/>
                <a:gridCol w="527685"/>
                <a:gridCol w="463549"/>
                <a:gridCol w="809625"/>
                <a:gridCol w="349250"/>
                <a:gridCol w="269875"/>
                <a:gridCol w="449579"/>
                <a:gridCol w="361314"/>
                <a:gridCol w="424814"/>
                <a:gridCol w="551179"/>
                <a:gridCol w="534670"/>
                <a:gridCol w="551179"/>
              </a:tblGrid>
              <a:tr h="299720"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545"/>
                        </a:spcBef>
                      </a:pPr>
                      <a:r>
                        <a:rPr dirty="0" sz="1050" spc="-20">
                          <a:latin typeface="MS Gothic"/>
                          <a:cs typeface="MS Gothic"/>
                        </a:rPr>
                        <a:t>ふりがな</a:t>
                      </a:r>
                      <a:endParaRPr sz="1050">
                        <a:latin typeface="MS Gothic"/>
                        <a:cs typeface="MS Gothic"/>
                      </a:endParaRPr>
                    </a:p>
                  </a:txBody>
                  <a:tcPr marL="0" marR="0" marB="0" marT="6921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marL="225425">
                        <a:lnSpc>
                          <a:spcPct val="100000"/>
                        </a:lnSpc>
                        <a:spcBef>
                          <a:spcPts val="545"/>
                        </a:spcBef>
                      </a:pPr>
                      <a:r>
                        <a:rPr dirty="0" sz="1050" spc="-25">
                          <a:latin typeface="MS Gothic"/>
                          <a:cs typeface="MS Gothic"/>
                        </a:rPr>
                        <a:t>性別</a:t>
                      </a:r>
                      <a:endParaRPr sz="1050">
                        <a:latin typeface="MS Gothic"/>
                        <a:cs typeface="MS Gothic"/>
                      </a:endParaRPr>
                    </a:p>
                  </a:txBody>
                  <a:tcPr marL="0" marR="0" marB="0" marT="6921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5">
                  <a:txBody>
                    <a:bodyPr/>
                    <a:lstStyle/>
                    <a:p>
                      <a:pPr algn="ctr" marR="1270">
                        <a:lnSpc>
                          <a:spcPct val="100000"/>
                        </a:lnSpc>
                        <a:spcBef>
                          <a:spcPts val="545"/>
                        </a:spcBef>
                      </a:pPr>
                      <a:r>
                        <a:rPr dirty="0" sz="1050" spc="-20">
                          <a:latin typeface="MS Gothic"/>
                          <a:cs typeface="MS Gothic"/>
                        </a:rPr>
                        <a:t>生年月日</a:t>
                      </a:r>
                      <a:endParaRPr sz="1050">
                        <a:latin typeface="MS Gothic"/>
                        <a:cs typeface="MS Gothic"/>
                      </a:endParaRPr>
                    </a:p>
                  </a:txBody>
                  <a:tcPr marL="0" marR="0" marB="0" marT="6921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295275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95"/>
                        </a:spcBef>
                      </a:pPr>
                      <a:r>
                        <a:rPr dirty="0" sz="1050" spc="-20">
                          <a:latin typeface="MS Gothic"/>
                          <a:cs typeface="MS Gothic"/>
                        </a:rPr>
                        <a:t>個人氏名</a:t>
                      </a:r>
                      <a:endParaRPr sz="1050">
                        <a:latin typeface="MS Gothic"/>
                        <a:cs typeface="MS Gothic"/>
                      </a:endParaRPr>
                    </a:p>
                  </a:txBody>
                  <a:tcPr marL="0" marR="0" marB="0" marT="6286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5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marL="158115">
                        <a:lnSpc>
                          <a:spcPct val="100000"/>
                        </a:lnSpc>
                        <a:spcBef>
                          <a:spcPts val="495"/>
                        </a:spcBef>
                      </a:pPr>
                      <a:r>
                        <a:rPr dirty="0" sz="1050" spc="155">
                          <a:latin typeface="MS PGothic"/>
                          <a:cs typeface="MS PGothic"/>
                        </a:rPr>
                        <a:t>男・女</a:t>
                      </a:r>
                      <a:endParaRPr sz="1050">
                        <a:latin typeface="MS PGothic"/>
                        <a:cs typeface="MS PGothic"/>
                      </a:endParaRPr>
                    </a:p>
                  </a:txBody>
                  <a:tcPr marL="0" marR="0" marB="0" marT="6286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495"/>
                        </a:spcBef>
                      </a:pPr>
                      <a:r>
                        <a:rPr dirty="0" sz="1050" spc="-25">
                          <a:latin typeface="MS PGothic"/>
                          <a:cs typeface="MS PGothic"/>
                        </a:rPr>
                        <a:t>西暦</a:t>
                      </a:r>
                      <a:endParaRPr sz="1050">
                        <a:latin typeface="MS PGothic"/>
                        <a:cs typeface="MS PGothic"/>
                      </a:endParaRPr>
                    </a:p>
                  </a:txBody>
                  <a:tcPr marL="0" marR="0" marB="0" marT="62865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 marL="17145">
                        <a:lnSpc>
                          <a:spcPct val="100000"/>
                        </a:lnSpc>
                        <a:spcBef>
                          <a:spcPts val="495"/>
                        </a:spcBef>
                      </a:pPr>
                      <a:r>
                        <a:rPr dirty="0" sz="1050" spc="-50">
                          <a:latin typeface="MS PGothic"/>
                          <a:cs typeface="MS PGothic"/>
                        </a:rPr>
                        <a:t>年</a:t>
                      </a:r>
                      <a:endParaRPr sz="1050">
                        <a:latin typeface="MS PGothic"/>
                        <a:cs typeface="MS PGothic"/>
                      </a:endParaRPr>
                    </a:p>
                  </a:txBody>
                  <a:tcPr marL="0" marR="0" marB="0" marT="62865"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495"/>
                        </a:spcBef>
                      </a:pPr>
                      <a:r>
                        <a:rPr dirty="0" sz="1050" spc="-50">
                          <a:latin typeface="MS PGothic"/>
                          <a:cs typeface="MS PGothic"/>
                        </a:rPr>
                        <a:t>月</a:t>
                      </a:r>
                      <a:endParaRPr sz="1050">
                        <a:latin typeface="MS PGothic"/>
                        <a:cs typeface="MS PGothic"/>
                      </a:endParaRPr>
                    </a:p>
                  </a:txBody>
                  <a:tcPr marL="0" marR="0" marB="0" marT="62865"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R="8255">
                        <a:lnSpc>
                          <a:spcPct val="100000"/>
                        </a:lnSpc>
                        <a:spcBef>
                          <a:spcPts val="495"/>
                        </a:spcBef>
                      </a:pPr>
                      <a:r>
                        <a:rPr dirty="0" sz="1050" spc="-50">
                          <a:latin typeface="MS PGothic"/>
                          <a:cs typeface="MS PGothic"/>
                        </a:rPr>
                        <a:t>日</a:t>
                      </a:r>
                      <a:endParaRPr sz="1050">
                        <a:latin typeface="MS PGothic"/>
                        <a:cs typeface="MS PGothic"/>
                      </a:endParaRPr>
                    </a:p>
                  </a:txBody>
                  <a:tcPr marL="0" marR="0" marB="0" marT="62865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294005">
                <a:tc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44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193040">
                        <a:lnSpc>
                          <a:spcPct val="100000"/>
                        </a:lnSpc>
                      </a:pPr>
                      <a:r>
                        <a:rPr dirty="0" sz="1050" spc="-20">
                          <a:latin typeface="MS Gothic"/>
                          <a:cs typeface="MS Gothic"/>
                        </a:rPr>
                        <a:t>連絡先</a:t>
                      </a:r>
                      <a:endParaRPr sz="1050">
                        <a:latin typeface="MS Gothic"/>
                        <a:cs typeface="MS Gothic"/>
                      </a:endParaRPr>
                    </a:p>
                  </a:txBody>
                  <a:tcPr marL="0" marR="0" marB="0" marT="5588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138430">
                        <a:lnSpc>
                          <a:spcPct val="100000"/>
                        </a:lnSpc>
                        <a:spcBef>
                          <a:spcPts val="484"/>
                        </a:spcBef>
                      </a:pPr>
                      <a:r>
                        <a:rPr dirty="0" sz="1050" spc="-20">
                          <a:latin typeface="MS PGothic"/>
                          <a:cs typeface="MS PGothic"/>
                        </a:rPr>
                        <a:t>電話番号</a:t>
                      </a:r>
                      <a:endParaRPr sz="1050">
                        <a:latin typeface="MS PGothic"/>
                        <a:cs typeface="MS PGothic"/>
                      </a:endParaRPr>
                    </a:p>
                  </a:txBody>
                  <a:tcPr marL="0" marR="0" marB="0" marT="61594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marL="120014">
                        <a:lnSpc>
                          <a:spcPct val="100000"/>
                        </a:lnSpc>
                        <a:spcBef>
                          <a:spcPts val="484"/>
                        </a:spcBef>
                      </a:pPr>
                      <a:r>
                        <a:rPr dirty="0" sz="1050" spc="100">
                          <a:latin typeface="Cambria"/>
                          <a:cs typeface="Cambria"/>
                        </a:rPr>
                        <a:t>FAX</a:t>
                      </a:r>
                      <a:r>
                        <a:rPr dirty="0" sz="1050" spc="20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1050" spc="-25">
                          <a:latin typeface="MS PGothic"/>
                          <a:cs typeface="MS PGothic"/>
                        </a:rPr>
                        <a:t>番号</a:t>
                      </a:r>
                      <a:endParaRPr sz="1050">
                        <a:latin typeface="MS PGothic"/>
                        <a:cs typeface="MS PGothic"/>
                      </a:endParaRPr>
                    </a:p>
                  </a:txBody>
                  <a:tcPr marL="0" marR="0" marB="0" marT="61594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4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329565">
                <a:tc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5588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152400">
                        <a:lnSpc>
                          <a:spcPct val="100000"/>
                        </a:lnSpc>
                        <a:spcBef>
                          <a:spcPts val="495"/>
                        </a:spcBef>
                      </a:pPr>
                      <a:r>
                        <a:rPr dirty="0" sz="1050" spc="135">
                          <a:latin typeface="Cambria"/>
                          <a:cs typeface="Cambria"/>
                        </a:rPr>
                        <a:t>E</a:t>
                      </a:r>
                      <a:r>
                        <a:rPr dirty="0" sz="1050" spc="135">
                          <a:latin typeface="MS PGothic"/>
                          <a:cs typeface="MS PGothic"/>
                        </a:rPr>
                        <a:t>‐</a:t>
                      </a:r>
                      <a:r>
                        <a:rPr dirty="0" sz="1050" spc="135">
                          <a:latin typeface="Cambria"/>
                          <a:cs typeface="Cambria"/>
                        </a:rPr>
                        <a:t>mail</a:t>
                      </a:r>
                      <a:endParaRPr sz="1050">
                        <a:latin typeface="Cambria"/>
                        <a:cs typeface="Cambria"/>
                      </a:endParaRPr>
                    </a:p>
                  </a:txBody>
                  <a:tcPr marL="0" marR="0" marB="0" marT="6286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10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329565">
                <a:tc gridSpan="2">
                  <a:txBody>
                    <a:bodyPr/>
                    <a:lstStyle/>
                    <a:p>
                      <a:pPr marL="267970">
                        <a:lnSpc>
                          <a:spcPct val="100000"/>
                        </a:lnSpc>
                        <a:spcBef>
                          <a:spcPts val="765"/>
                        </a:spcBef>
                      </a:pPr>
                      <a:r>
                        <a:rPr dirty="0" sz="1050" spc="-20">
                          <a:latin typeface="MS Gothic"/>
                          <a:cs typeface="MS Gothic"/>
                        </a:rPr>
                        <a:t>ふりがな</a:t>
                      </a:r>
                      <a:endParaRPr sz="1050">
                        <a:latin typeface="MS Gothic"/>
                        <a:cs typeface="MS Gothic"/>
                      </a:endParaRPr>
                    </a:p>
                  </a:txBody>
                  <a:tcPr marL="0" marR="0" marB="0" marT="9715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11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445134">
                <a:tc gridSpan="2">
                  <a:txBody>
                    <a:bodyPr/>
                    <a:lstStyle/>
                    <a:p>
                      <a:pPr marL="267970">
                        <a:lnSpc>
                          <a:spcPct val="100000"/>
                        </a:lnSpc>
                        <a:spcBef>
                          <a:spcPts val="1085"/>
                        </a:spcBef>
                      </a:pPr>
                      <a:r>
                        <a:rPr dirty="0" sz="1050" spc="-20">
                          <a:latin typeface="MS Gothic"/>
                          <a:cs typeface="MS Gothic"/>
                        </a:rPr>
                        <a:t>個人住所</a:t>
                      </a:r>
                      <a:endParaRPr sz="1050">
                        <a:latin typeface="MS Gothic"/>
                        <a:cs typeface="MS Gothic"/>
                      </a:endParaRPr>
                    </a:p>
                  </a:txBody>
                  <a:tcPr marL="0" marR="0" marB="0" marT="13779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11"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220"/>
                        </a:spcBef>
                      </a:pPr>
                      <a:r>
                        <a:rPr dirty="0" sz="1050" spc="-50">
                          <a:latin typeface="MS PGothic"/>
                          <a:cs typeface="MS PGothic"/>
                        </a:rPr>
                        <a:t>〒</a:t>
                      </a:r>
                      <a:endParaRPr sz="1050">
                        <a:latin typeface="MS PGothic"/>
                        <a:cs typeface="MS PGothic"/>
                      </a:endParaRPr>
                    </a:p>
                  </a:txBody>
                  <a:tcPr marL="0" marR="0" marB="0" marT="2794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446405">
                <a:tc gridSpan="2" row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434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1270">
                        <a:lnSpc>
                          <a:spcPct val="100000"/>
                        </a:lnSpc>
                      </a:pPr>
                      <a:r>
                        <a:rPr dirty="0" sz="1050" spc="-25">
                          <a:latin typeface="MS Gothic"/>
                          <a:cs typeface="MS Gothic"/>
                        </a:rPr>
                        <a:t>経験</a:t>
                      </a:r>
                      <a:endParaRPr sz="1050">
                        <a:latin typeface="MS Gothic"/>
                        <a:cs typeface="MS Gothic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rowSpan="2"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marL="294005">
                        <a:lnSpc>
                          <a:spcPct val="100000"/>
                        </a:lnSpc>
                        <a:spcBef>
                          <a:spcPts val="1085"/>
                        </a:spcBef>
                      </a:pPr>
                      <a:r>
                        <a:rPr dirty="0" sz="1050" spc="-25">
                          <a:latin typeface="MS Gothic"/>
                          <a:cs typeface="MS Gothic"/>
                        </a:rPr>
                        <a:t>ＣＡＤ</a:t>
                      </a:r>
                      <a:endParaRPr sz="1050">
                        <a:latin typeface="MS Gothic"/>
                        <a:cs typeface="MS Gothic"/>
                      </a:endParaRPr>
                    </a:p>
                  </a:txBody>
                  <a:tcPr marL="0" marR="0" marB="0" marT="13779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85"/>
                        </a:spcBef>
                      </a:pPr>
                      <a:r>
                        <a:rPr dirty="0" sz="1050" spc="-20">
                          <a:latin typeface="MS Gothic"/>
                          <a:cs typeface="MS Gothic"/>
                        </a:rPr>
                        <a:t>有・無</a:t>
                      </a:r>
                      <a:endParaRPr sz="1050">
                        <a:latin typeface="MS Gothic"/>
                        <a:cs typeface="MS Gothic"/>
                      </a:endParaRPr>
                    </a:p>
                  </a:txBody>
                  <a:tcPr marL="0" marR="0" marB="0" marT="13779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dirty="0" sz="900" spc="-15">
                          <a:latin typeface="MS PGothic"/>
                          <a:cs typeface="MS PGothic"/>
                        </a:rPr>
                        <a:t>有の場合</a:t>
                      </a:r>
                      <a:endParaRPr sz="900">
                        <a:latin typeface="MS PGothic"/>
                        <a:cs typeface="MS PGothic"/>
                      </a:endParaRPr>
                    </a:p>
                    <a:p>
                      <a:pPr marL="68580">
                        <a:lnSpc>
                          <a:spcPct val="100000"/>
                        </a:lnSpc>
                        <a:spcBef>
                          <a:spcPts val="560"/>
                        </a:spcBef>
                      </a:pPr>
                      <a:r>
                        <a:rPr dirty="0" sz="1050" spc="-25">
                          <a:latin typeface="MS PGothic"/>
                          <a:cs typeface="MS PGothic"/>
                        </a:rPr>
                        <a:t>年数</a:t>
                      </a:r>
                      <a:endParaRPr sz="1050">
                        <a:latin typeface="MS PGothic"/>
                        <a:cs typeface="MS PGothic"/>
                      </a:endParaRPr>
                    </a:p>
                  </a:txBody>
                  <a:tcPr marL="0" marR="0" marB="0" marT="3937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74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116839">
                        <a:lnSpc>
                          <a:spcPct val="100000"/>
                        </a:lnSpc>
                      </a:pPr>
                      <a:r>
                        <a:rPr dirty="0" sz="1050" spc="254">
                          <a:latin typeface="MS PGothic"/>
                          <a:cs typeface="MS PGothic"/>
                        </a:rPr>
                        <a:t>年・</a:t>
                      </a:r>
                      <a:r>
                        <a:rPr dirty="0" sz="1050">
                          <a:latin typeface="MS Gothic"/>
                          <a:cs typeface="MS Gothic"/>
                        </a:rPr>
                        <a:t>CAD</a:t>
                      </a:r>
                      <a:r>
                        <a:rPr dirty="0" sz="1050" spc="-270">
                          <a:latin typeface="MS Gothic"/>
                          <a:cs typeface="MS Gothic"/>
                        </a:rPr>
                        <a:t> </a:t>
                      </a:r>
                      <a:r>
                        <a:rPr dirty="0" sz="1050" spc="155">
                          <a:latin typeface="MS PGothic"/>
                          <a:cs typeface="MS PGothic"/>
                        </a:rPr>
                        <a:t>名称：</a:t>
                      </a:r>
                      <a:endParaRPr sz="1050">
                        <a:latin typeface="MS PGothic"/>
                        <a:cs typeface="MS PGothic"/>
                      </a:endParaRPr>
                    </a:p>
                  </a:txBody>
                  <a:tcPr marL="0" marR="0" marB="0" marT="93980"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452120">
                <a:tc gridSpan="2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2">
                  <a:txBody>
                    <a:bodyPr/>
                    <a:lstStyle/>
                    <a:p>
                      <a:pPr marL="228600">
                        <a:lnSpc>
                          <a:spcPct val="100000"/>
                        </a:lnSpc>
                        <a:spcBef>
                          <a:spcPts val="220"/>
                        </a:spcBef>
                      </a:pPr>
                      <a:r>
                        <a:rPr dirty="0" sz="1050" spc="-20">
                          <a:latin typeface="MS Gothic"/>
                          <a:cs typeface="MS Gothic"/>
                        </a:rPr>
                        <a:t>情報共有</a:t>
                      </a:r>
                      <a:endParaRPr sz="1050">
                        <a:latin typeface="MS Gothic"/>
                        <a:cs typeface="MS Gothic"/>
                      </a:endParaRPr>
                    </a:p>
                    <a:p>
                      <a:pPr marL="194945">
                        <a:lnSpc>
                          <a:spcPct val="100000"/>
                        </a:lnSpc>
                        <a:spcBef>
                          <a:spcPts val="470"/>
                        </a:spcBef>
                      </a:pPr>
                      <a:r>
                        <a:rPr dirty="0" sz="1050" spc="-10">
                          <a:latin typeface="MS Gothic"/>
                          <a:cs typeface="MS Gothic"/>
                        </a:rPr>
                        <a:t>(ASP)ｼｽﾃﾑ</a:t>
                      </a:r>
                      <a:endParaRPr sz="1050">
                        <a:latin typeface="MS Gothic"/>
                        <a:cs typeface="MS Gothic"/>
                      </a:endParaRPr>
                    </a:p>
                  </a:txBody>
                  <a:tcPr marL="0" marR="0" marB="0" marT="2794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1085"/>
                        </a:spcBef>
                      </a:pPr>
                      <a:r>
                        <a:rPr dirty="0" sz="1050" spc="-20">
                          <a:latin typeface="MS Gothic"/>
                          <a:cs typeface="MS Gothic"/>
                        </a:rPr>
                        <a:t>有・無</a:t>
                      </a:r>
                      <a:endParaRPr sz="1050">
                        <a:latin typeface="MS Gothic"/>
                        <a:cs typeface="MS Gothic"/>
                      </a:endParaRPr>
                    </a:p>
                  </a:txBody>
                  <a:tcPr marL="0" marR="0" marB="0" marT="13779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68580">
                        <a:lnSpc>
                          <a:spcPct val="100000"/>
                        </a:lnSpc>
                        <a:spcBef>
                          <a:spcPts val="310"/>
                        </a:spcBef>
                      </a:pPr>
                      <a:r>
                        <a:rPr dirty="0" sz="900" spc="-15">
                          <a:latin typeface="MS PGothic"/>
                          <a:cs typeface="MS PGothic"/>
                        </a:rPr>
                        <a:t>有の場合</a:t>
                      </a:r>
                      <a:endParaRPr sz="900">
                        <a:latin typeface="MS PGothic"/>
                        <a:cs typeface="MS PGothic"/>
                      </a:endParaRPr>
                    </a:p>
                    <a:p>
                      <a:pPr marL="68580">
                        <a:lnSpc>
                          <a:spcPct val="100000"/>
                        </a:lnSpc>
                        <a:spcBef>
                          <a:spcPts val="560"/>
                        </a:spcBef>
                      </a:pPr>
                      <a:r>
                        <a:rPr dirty="0" sz="1050" spc="-25">
                          <a:latin typeface="MS PGothic"/>
                          <a:cs typeface="MS PGothic"/>
                        </a:rPr>
                        <a:t>年数</a:t>
                      </a:r>
                      <a:endParaRPr sz="1050">
                        <a:latin typeface="MS PGothic"/>
                        <a:cs typeface="MS PGothic"/>
                      </a:endParaRPr>
                    </a:p>
                  </a:txBody>
                  <a:tcPr marL="0" marR="0" marB="0" marT="39370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74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116839">
                        <a:lnSpc>
                          <a:spcPct val="100000"/>
                        </a:lnSpc>
                      </a:pPr>
                      <a:r>
                        <a:rPr dirty="0" sz="1050" spc="254">
                          <a:latin typeface="MS PGothic"/>
                          <a:cs typeface="MS PGothic"/>
                        </a:rPr>
                        <a:t>年・</a:t>
                      </a:r>
                      <a:r>
                        <a:rPr dirty="0" sz="1050" spc="-35">
                          <a:latin typeface="MS PGothic"/>
                          <a:cs typeface="MS PGothic"/>
                        </a:rPr>
                        <a:t>ｿﾌﾄ</a:t>
                      </a:r>
                      <a:r>
                        <a:rPr dirty="0" sz="1050" spc="150">
                          <a:latin typeface="MS PGothic"/>
                          <a:cs typeface="MS PGothic"/>
                        </a:rPr>
                        <a:t>名称：</a:t>
                      </a:r>
                      <a:endParaRPr sz="1050">
                        <a:latin typeface="MS PGothic"/>
                        <a:cs typeface="MS PGothic"/>
                      </a:endParaRPr>
                    </a:p>
                  </a:txBody>
                  <a:tcPr marL="0" marR="0" marB="0" marT="93980"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6" name="object 6" descr=""/>
          <p:cNvSpPr txBox="1"/>
          <p:nvPr/>
        </p:nvSpPr>
        <p:spPr>
          <a:xfrm>
            <a:off x="732840" y="4267326"/>
            <a:ext cx="109220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 spc="-15">
                <a:latin typeface="MS Gothic"/>
                <a:cs typeface="MS Gothic"/>
              </a:rPr>
              <a:t>《２．所属先》</a:t>
            </a:r>
            <a:endParaRPr sz="1200">
              <a:latin typeface="MS Gothic"/>
              <a:cs typeface="MS Gothic"/>
            </a:endParaRPr>
          </a:p>
        </p:txBody>
      </p:sp>
      <p:graphicFrame>
        <p:nvGraphicFramePr>
          <p:cNvPr id="7" name="object 7" descr=""/>
          <p:cNvGraphicFramePr>
            <a:graphicFrameLocks noGrp="1"/>
          </p:cNvGraphicFramePr>
          <p:nvPr/>
        </p:nvGraphicFramePr>
        <p:xfrm>
          <a:off x="751636" y="4493386"/>
          <a:ext cx="6454140" cy="125222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789305"/>
                <a:gridCol w="2378710"/>
                <a:gridCol w="782319"/>
                <a:gridCol w="91439"/>
                <a:gridCol w="2329179"/>
              </a:tblGrid>
              <a:tr h="299720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  <a:spcBef>
                          <a:spcPts val="545"/>
                        </a:spcBef>
                        <a:tabLst>
                          <a:tab pos="267970" algn="l"/>
                        </a:tabLst>
                      </a:pPr>
                      <a:r>
                        <a:rPr dirty="0" sz="1050" spc="-50">
                          <a:latin typeface="MS Gothic"/>
                          <a:cs typeface="MS Gothic"/>
                        </a:rPr>
                        <a:t>名</a:t>
                      </a:r>
                      <a:r>
                        <a:rPr dirty="0" sz="1050">
                          <a:latin typeface="MS Gothic"/>
                          <a:cs typeface="MS Gothic"/>
                        </a:rPr>
                        <a:t>	</a:t>
                      </a:r>
                      <a:r>
                        <a:rPr dirty="0" sz="1050" spc="-50">
                          <a:latin typeface="MS Gothic"/>
                          <a:cs typeface="MS Gothic"/>
                        </a:rPr>
                        <a:t>称</a:t>
                      </a:r>
                      <a:endParaRPr sz="1050">
                        <a:latin typeface="MS Gothic"/>
                        <a:cs typeface="MS Gothic"/>
                      </a:endParaRPr>
                    </a:p>
                  </a:txBody>
                  <a:tcPr marL="0" marR="0" marB="0" marT="6921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20650">
                        <a:lnSpc>
                          <a:spcPct val="100000"/>
                        </a:lnSpc>
                        <a:spcBef>
                          <a:spcPts val="545"/>
                        </a:spcBef>
                      </a:pPr>
                      <a:r>
                        <a:rPr dirty="0" sz="1050" spc="65">
                          <a:latin typeface="MS PGothic"/>
                          <a:cs typeface="MS PGothic"/>
                        </a:rPr>
                        <a:t>ふりがな</a:t>
                      </a:r>
                      <a:endParaRPr sz="1050">
                        <a:latin typeface="MS PGothic"/>
                        <a:cs typeface="MS PGothic"/>
                      </a:endParaRPr>
                    </a:p>
                  </a:txBody>
                  <a:tcPr marL="0" marR="0" marB="0" marT="69215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652145"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69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>
                        <a:lnSpc>
                          <a:spcPct val="100000"/>
                        </a:lnSpc>
                        <a:spcBef>
                          <a:spcPts val="5"/>
                        </a:spcBef>
                        <a:tabLst>
                          <a:tab pos="267970" algn="l"/>
                        </a:tabLst>
                      </a:pPr>
                      <a:r>
                        <a:rPr dirty="0" sz="1050" spc="-50">
                          <a:latin typeface="MS Gothic"/>
                          <a:cs typeface="MS Gothic"/>
                        </a:rPr>
                        <a:t>住</a:t>
                      </a:r>
                      <a:r>
                        <a:rPr dirty="0" sz="1050">
                          <a:latin typeface="MS Gothic"/>
                          <a:cs typeface="MS Gothic"/>
                        </a:rPr>
                        <a:t>	</a:t>
                      </a:r>
                      <a:r>
                        <a:rPr dirty="0" sz="1050" spc="-50">
                          <a:latin typeface="MS Gothic"/>
                          <a:cs typeface="MS Gothic"/>
                        </a:rPr>
                        <a:t>所</a:t>
                      </a:r>
                      <a:endParaRPr sz="1050">
                        <a:latin typeface="MS Gothic"/>
                        <a:cs typeface="MS Gothic"/>
                      </a:endParaRPr>
                    </a:p>
                  </a:txBody>
                  <a:tcPr marL="0" marR="0" marB="0" marT="8763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4"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dirty="0" sz="1050" spc="-50">
                          <a:latin typeface="MS PGothic"/>
                          <a:cs typeface="MS PGothic"/>
                        </a:rPr>
                        <a:t>〒</a:t>
                      </a:r>
                      <a:endParaRPr sz="1050">
                        <a:latin typeface="MS PGothic"/>
                        <a:cs typeface="MS PGothic"/>
                      </a:endParaRPr>
                    </a:p>
                  </a:txBody>
                  <a:tcPr marL="0" marR="0" marB="0" marT="29209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</a:tr>
              <a:tr h="300355"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484"/>
                        </a:spcBef>
                      </a:pPr>
                      <a:r>
                        <a:rPr dirty="0" sz="1050" spc="-20">
                          <a:latin typeface="MS Gothic"/>
                          <a:cs typeface="MS Gothic"/>
                        </a:rPr>
                        <a:t>電話番号</a:t>
                      </a:r>
                      <a:endParaRPr sz="1050">
                        <a:latin typeface="MS Gothic"/>
                        <a:cs typeface="MS Gothic"/>
                      </a:endParaRPr>
                    </a:p>
                  </a:txBody>
                  <a:tcPr marL="0" marR="0" marB="0" marT="61594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gridSpan="2">
                  <a:txBody>
                    <a:bodyPr/>
                    <a:lstStyle/>
                    <a:p>
                      <a:pPr marL="154305">
                        <a:lnSpc>
                          <a:spcPct val="100000"/>
                        </a:lnSpc>
                        <a:spcBef>
                          <a:spcPts val="484"/>
                        </a:spcBef>
                      </a:pPr>
                      <a:r>
                        <a:rPr dirty="0" sz="1050" spc="100">
                          <a:latin typeface="Cambria"/>
                          <a:cs typeface="Cambria"/>
                        </a:rPr>
                        <a:t>FAX</a:t>
                      </a:r>
                      <a:r>
                        <a:rPr dirty="0" sz="1050" spc="20">
                          <a:latin typeface="Cambria"/>
                          <a:cs typeface="Cambria"/>
                        </a:rPr>
                        <a:t> </a:t>
                      </a:r>
                      <a:r>
                        <a:rPr dirty="0" sz="1050" spc="-25">
                          <a:latin typeface="MS Gothic"/>
                          <a:cs typeface="MS Gothic"/>
                        </a:rPr>
                        <a:t>番号</a:t>
                      </a:r>
                      <a:endParaRPr sz="1050">
                        <a:latin typeface="MS Gothic"/>
                        <a:cs typeface="MS Gothic"/>
                      </a:endParaRPr>
                    </a:p>
                  </a:txBody>
                  <a:tcPr marL="0" marR="0" marB="0" marT="61594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 hMerge="1">
                  <a:txBody>
                    <a:bodyPr/>
                    <a:lstStyle/>
                    <a:p>
                      <a:pPr/>
                    </a:p>
                  </a:txBody>
                  <a:tcPr marL="0" marR="0" marB="0" marT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8" name="object 8" descr=""/>
          <p:cNvSpPr txBox="1"/>
          <p:nvPr/>
        </p:nvSpPr>
        <p:spPr>
          <a:xfrm>
            <a:off x="732840" y="5721476"/>
            <a:ext cx="1701800" cy="464820"/>
          </a:xfrm>
          <a:prstGeom prst="rect">
            <a:avLst/>
          </a:prstGeom>
        </p:spPr>
        <p:txBody>
          <a:bodyPr wrap="square" lIns="0" tIns="4889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385"/>
              </a:spcBef>
            </a:pPr>
            <a:r>
              <a:rPr dirty="0" sz="1200" spc="-10">
                <a:latin typeface="MS Gothic"/>
                <a:cs typeface="MS Gothic"/>
              </a:rPr>
              <a:t>《３．研修費用請求先》</a:t>
            </a:r>
            <a:endParaRPr sz="1200">
              <a:latin typeface="MS Gothic"/>
              <a:cs typeface="MS Gothic"/>
            </a:endParaRPr>
          </a:p>
          <a:p>
            <a:pPr marL="12700">
              <a:lnSpc>
                <a:spcPct val="100000"/>
              </a:lnSpc>
              <a:spcBef>
                <a:spcPts val="290"/>
              </a:spcBef>
            </a:pPr>
            <a:r>
              <a:rPr dirty="0" sz="1200" spc="-10">
                <a:latin typeface="MS Gothic"/>
                <a:cs typeface="MS Gothic"/>
              </a:rPr>
              <a:t>《４．研修受講日》</a:t>
            </a:r>
            <a:endParaRPr sz="1200">
              <a:latin typeface="MS Gothic"/>
              <a:cs typeface="MS Gothic"/>
            </a:endParaRPr>
          </a:p>
        </p:txBody>
      </p:sp>
      <p:sp>
        <p:nvSpPr>
          <p:cNvPr id="9" name="object 9" descr=""/>
          <p:cNvSpPr txBox="1"/>
          <p:nvPr/>
        </p:nvSpPr>
        <p:spPr>
          <a:xfrm>
            <a:off x="2561970" y="5758052"/>
            <a:ext cx="154940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MS Gothic"/>
                <a:cs typeface="MS Gothic"/>
              </a:rPr>
              <a:t>個人・所属・その他</a:t>
            </a:r>
            <a:r>
              <a:rPr dirty="0" sz="1200" spc="-50">
                <a:latin typeface="MS Gothic"/>
                <a:cs typeface="MS Gothic"/>
              </a:rPr>
              <a:t>（</a:t>
            </a:r>
            <a:endParaRPr sz="1200">
              <a:latin typeface="MS Gothic"/>
              <a:cs typeface="MS Gothic"/>
            </a:endParaRPr>
          </a:p>
        </p:txBody>
      </p:sp>
      <p:sp>
        <p:nvSpPr>
          <p:cNvPr id="10" name="object 10" descr=""/>
          <p:cNvSpPr txBox="1"/>
          <p:nvPr/>
        </p:nvSpPr>
        <p:spPr>
          <a:xfrm>
            <a:off x="5458205" y="5758052"/>
            <a:ext cx="1380490" cy="208279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1200">
                <a:latin typeface="MS Gothic"/>
                <a:cs typeface="MS Gothic"/>
              </a:rPr>
              <a:t>）</a:t>
            </a:r>
            <a:r>
              <a:rPr dirty="0" sz="1050" spc="-20">
                <a:latin typeface="MS Gothic"/>
                <a:cs typeface="MS Gothic"/>
              </a:rPr>
              <a:t>←該当に丸印を記入</a:t>
            </a:r>
            <a:endParaRPr sz="1050">
              <a:latin typeface="MS Gothic"/>
              <a:cs typeface="MS Gothic"/>
            </a:endParaRPr>
          </a:p>
        </p:txBody>
      </p:sp>
      <p:graphicFrame>
        <p:nvGraphicFramePr>
          <p:cNvPr id="11" name="object 11" descr=""/>
          <p:cNvGraphicFramePr>
            <a:graphicFrameLocks noGrp="1"/>
          </p:cNvGraphicFramePr>
          <p:nvPr/>
        </p:nvGraphicFramePr>
        <p:xfrm>
          <a:off x="736396" y="6205092"/>
          <a:ext cx="6449695" cy="36385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801370"/>
                <a:gridCol w="5565140"/>
              </a:tblGrid>
              <a:tr h="363855">
                <a:tc>
                  <a:txBody>
                    <a:bodyPr/>
                    <a:lstStyle/>
                    <a:p>
                      <a:pPr marL="199390">
                        <a:lnSpc>
                          <a:spcPct val="100000"/>
                        </a:lnSpc>
                        <a:spcBef>
                          <a:spcPts val="760"/>
                        </a:spcBef>
                        <a:tabLst>
                          <a:tab pos="467359" algn="l"/>
                        </a:tabLst>
                      </a:pPr>
                      <a:r>
                        <a:rPr dirty="0" sz="1050" spc="-50">
                          <a:latin typeface="MS Gothic"/>
                          <a:cs typeface="MS Gothic"/>
                        </a:rPr>
                        <a:t>日</a:t>
                      </a:r>
                      <a:r>
                        <a:rPr dirty="0" sz="1050">
                          <a:latin typeface="MS Gothic"/>
                          <a:cs typeface="MS Gothic"/>
                        </a:rPr>
                        <a:t>	</a:t>
                      </a:r>
                      <a:r>
                        <a:rPr dirty="0" sz="1050" spc="-50">
                          <a:latin typeface="MS Gothic"/>
                          <a:cs typeface="MS Gothic"/>
                        </a:rPr>
                        <a:t>程</a:t>
                      </a:r>
                      <a:endParaRPr sz="1050">
                        <a:latin typeface="MS Gothic"/>
                        <a:cs typeface="MS Gothic"/>
                      </a:endParaRPr>
                    </a:p>
                  </a:txBody>
                  <a:tcPr marL="0" marR="0" marB="0" marT="9652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 marL="1270">
                        <a:lnSpc>
                          <a:spcPct val="100000"/>
                        </a:lnSpc>
                        <a:spcBef>
                          <a:spcPts val="760"/>
                        </a:spcBef>
                      </a:pPr>
                      <a:r>
                        <a:rPr dirty="0" sz="1050" spc="250">
                          <a:latin typeface="MS PGothic"/>
                          <a:cs typeface="MS PGothic"/>
                        </a:rPr>
                        <a:t>２０２５年 ５月 １４日</a:t>
                      </a:r>
                      <a:r>
                        <a:rPr dirty="0" sz="1050" spc="175">
                          <a:latin typeface="MS PGothic"/>
                          <a:cs typeface="MS PGothic"/>
                        </a:rPr>
                        <a:t>（</a:t>
                      </a:r>
                      <a:r>
                        <a:rPr dirty="0" sz="1050">
                          <a:latin typeface="MS PGothic"/>
                          <a:cs typeface="MS PGothic"/>
                        </a:rPr>
                        <a:t>水</a:t>
                      </a:r>
                      <a:r>
                        <a:rPr dirty="0" sz="1050" spc="260">
                          <a:latin typeface="MS PGothic"/>
                          <a:cs typeface="MS PGothic"/>
                        </a:rPr>
                        <a:t>）～</a:t>
                      </a:r>
                      <a:r>
                        <a:rPr dirty="0" sz="1050" spc="245">
                          <a:latin typeface="MS PGothic"/>
                          <a:cs typeface="MS PGothic"/>
                        </a:rPr>
                        <a:t> ５月 １６日</a:t>
                      </a:r>
                      <a:r>
                        <a:rPr dirty="0" sz="1050" spc="160">
                          <a:latin typeface="MS PGothic"/>
                          <a:cs typeface="MS PGothic"/>
                        </a:rPr>
                        <a:t>（</a:t>
                      </a:r>
                      <a:r>
                        <a:rPr dirty="0" sz="1050">
                          <a:latin typeface="MS PGothic"/>
                          <a:cs typeface="MS PGothic"/>
                        </a:rPr>
                        <a:t>金</a:t>
                      </a:r>
                      <a:r>
                        <a:rPr dirty="0" sz="1050" spc="480">
                          <a:latin typeface="MS PGothic"/>
                          <a:cs typeface="MS PGothic"/>
                        </a:rPr>
                        <a:t>）</a:t>
                      </a:r>
                      <a:endParaRPr sz="1050">
                        <a:latin typeface="MS PGothic"/>
                        <a:cs typeface="MS PGothic"/>
                      </a:endParaRPr>
                    </a:p>
                  </a:txBody>
                  <a:tcPr marL="0" marR="0" marB="0" marT="96520">
                    <a:lnL w="6350">
                      <a:solidFill>
                        <a:srgbClr val="000000"/>
                      </a:solidFill>
                      <a:prstDash val="solid"/>
                    </a:lnL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12" name="object 12" descr=""/>
          <p:cNvSpPr txBox="1"/>
          <p:nvPr/>
        </p:nvSpPr>
        <p:spPr>
          <a:xfrm>
            <a:off x="732840" y="6593204"/>
            <a:ext cx="5993130" cy="18669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050" spc="15">
                <a:latin typeface="MS PGothic"/>
                <a:cs typeface="MS PGothic"/>
              </a:rPr>
              <a:t>※  先着２０名様の定員に達した場合、ご希望に添えないことがありますので予めご了承願います。</a:t>
            </a:r>
            <a:endParaRPr sz="1050">
              <a:latin typeface="MS PGothic"/>
              <a:cs typeface="MS PGothic"/>
            </a:endParaRPr>
          </a:p>
        </p:txBody>
      </p:sp>
      <p:sp>
        <p:nvSpPr>
          <p:cNvPr id="13" name="object 13" descr=""/>
          <p:cNvSpPr txBox="1"/>
          <p:nvPr/>
        </p:nvSpPr>
        <p:spPr>
          <a:xfrm>
            <a:off x="866952" y="9667443"/>
            <a:ext cx="5229860" cy="186690"/>
          </a:xfrm>
          <a:prstGeom prst="rect">
            <a:avLst/>
          </a:prstGeom>
        </p:spPr>
        <p:txBody>
          <a:bodyPr wrap="square" lIns="0" tIns="1333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5"/>
              </a:spcBef>
            </a:pPr>
            <a:r>
              <a:rPr dirty="0" sz="1050" spc="-30">
                <a:latin typeface="MS Gothic"/>
                <a:cs typeface="MS Gothic"/>
              </a:rPr>
              <a:t>申込は、本用紙に必要事項を記入の上、下記まで </a:t>
            </a:r>
            <a:r>
              <a:rPr dirty="0" sz="1050">
                <a:latin typeface="MS Gothic"/>
                <a:cs typeface="MS Gothic"/>
              </a:rPr>
              <a:t>FAX</a:t>
            </a:r>
            <a:r>
              <a:rPr dirty="0" sz="1050" spc="-50">
                <a:latin typeface="MS Gothic"/>
                <a:cs typeface="MS Gothic"/>
              </a:rPr>
              <a:t> またはメールにてお願いします。</a:t>
            </a:r>
            <a:endParaRPr sz="1050">
              <a:latin typeface="MS Gothic"/>
              <a:cs typeface="MS Gothic"/>
            </a:endParaRPr>
          </a:p>
        </p:txBody>
      </p:sp>
      <p:sp>
        <p:nvSpPr>
          <p:cNvPr id="14" name="object 14" descr=""/>
          <p:cNvSpPr txBox="1"/>
          <p:nvPr/>
        </p:nvSpPr>
        <p:spPr>
          <a:xfrm>
            <a:off x="641984" y="9912336"/>
            <a:ext cx="6366510" cy="422909"/>
          </a:xfrm>
          <a:prstGeom prst="rect">
            <a:avLst/>
          </a:prstGeom>
          <a:ln w="12700">
            <a:solidFill>
              <a:srgbClr val="000000"/>
            </a:solidFill>
          </a:ln>
        </p:spPr>
        <p:txBody>
          <a:bodyPr wrap="square" lIns="0" tIns="77470" rIns="0" bIns="0" rtlCol="0" vert="horz">
            <a:spAutoFit/>
          </a:bodyPr>
          <a:lstStyle/>
          <a:p>
            <a:pPr marL="700405">
              <a:lnSpc>
                <a:spcPct val="100000"/>
              </a:lnSpc>
              <a:spcBef>
                <a:spcPts val="610"/>
              </a:spcBef>
              <a:tabLst>
                <a:tab pos="3101340" algn="l"/>
              </a:tabLst>
            </a:pPr>
            <a:r>
              <a:rPr dirty="0" sz="1200" spc="-10">
                <a:latin typeface="SimSun"/>
                <a:cs typeface="SimSun"/>
              </a:rPr>
              <a:t>FAX：０８８‐６６３‐２３５７</a:t>
            </a:r>
            <a:r>
              <a:rPr dirty="0" sz="1200">
                <a:latin typeface="SimSun"/>
                <a:cs typeface="SimSun"/>
              </a:rPr>
              <a:t>	</a:t>
            </a:r>
            <a:r>
              <a:rPr dirty="0" sz="1200" spc="65">
                <a:latin typeface="SimSun"/>
                <a:cs typeface="SimSun"/>
              </a:rPr>
              <a:t>E‐mail：</a:t>
            </a:r>
            <a:r>
              <a:rPr dirty="0" sz="1200" spc="65">
                <a:latin typeface="SimSun"/>
                <a:cs typeface="SimSun"/>
                <a:hlinkClick r:id="rId2"/>
              </a:rPr>
              <a:t>academy@yanosyouten.com</a:t>
            </a:r>
            <a:endParaRPr sz="1200">
              <a:latin typeface="SimSun"/>
              <a:cs typeface="SimSun"/>
            </a:endParaRPr>
          </a:p>
        </p:txBody>
      </p:sp>
      <p:sp>
        <p:nvSpPr>
          <p:cNvPr id="15" name="object 15" descr=""/>
          <p:cNvSpPr/>
          <p:nvPr/>
        </p:nvSpPr>
        <p:spPr>
          <a:xfrm>
            <a:off x="1342897" y="10195559"/>
            <a:ext cx="2096135" cy="7620"/>
          </a:xfrm>
          <a:custGeom>
            <a:avLst/>
            <a:gdLst/>
            <a:ahLst/>
            <a:cxnLst/>
            <a:rect l="l" t="t" r="r" b="b"/>
            <a:pathLst>
              <a:path w="2096135" h="7620">
                <a:moveTo>
                  <a:pt x="2095753" y="0"/>
                </a:moveTo>
                <a:lnTo>
                  <a:pt x="0" y="0"/>
                </a:lnTo>
                <a:lnTo>
                  <a:pt x="0" y="7620"/>
                </a:lnTo>
                <a:lnTo>
                  <a:pt x="2095753" y="7620"/>
                </a:lnTo>
                <a:lnTo>
                  <a:pt x="2095753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sp>
        <p:nvSpPr>
          <p:cNvPr id="16" name="object 16" descr=""/>
          <p:cNvSpPr/>
          <p:nvPr/>
        </p:nvSpPr>
        <p:spPr>
          <a:xfrm>
            <a:off x="3743833" y="10195559"/>
            <a:ext cx="2757170" cy="7620"/>
          </a:xfrm>
          <a:custGeom>
            <a:avLst/>
            <a:gdLst/>
            <a:ahLst/>
            <a:cxnLst/>
            <a:rect l="l" t="t" r="r" b="b"/>
            <a:pathLst>
              <a:path w="2757170" h="7620">
                <a:moveTo>
                  <a:pt x="2757169" y="0"/>
                </a:moveTo>
                <a:lnTo>
                  <a:pt x="0" y="0"/>
                </a:lnTo>
                <a:lnTo>
                  <a:pt x="0" y="7620"/>
                </a:lnTo>
                <a:lnTo>
                  <a:pt x="2757169" y="7620"/>
                </a:lnTo>
                <a:lnTo>
                  <a:pt x="2757169" y="0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/>
        </p:txBody>
      </p:sp>
      <p:grpSp>
        <p:nvGrpSpPr>
          <p:cNvPr id="17" name="object 17" descr=""/>
          <p:cNvGrpSpPr/>
          <p:nvPr/>
        </p:nvGrpSpPr>
        <p:grpSpPr>
          <a:xfrm>
            <a:off x="1371600" y="7069454"/>
            <a:ext cx="1170940" cy="2524125"/>
            <a:chOff x="1371600" y="7069454"/>
            <a:chExt cx="1170940" cy="2524125"/>
          </a:xfrm>
        </p:grpSpPr>
        <p:sp>
          <p:nvSpPr>
            <p:cNvPr id="18" name="object 18" descr=""/>
            <p:cNvSpPr/>
            <p:nvPr/>
          </p:nvSpPr>
          <p:spPr>
            <a:xfrm>
              <a:off x="1377950" y="7075804"/>
              <a:ext cx="1158240" cy="2511425"/>
            </a:xfrm>
            <a:custGeom>
              <a:avLst/>
              <a:gdLst/>
              <a:ahLst/>
              <a:cxnLst/>
              <a:rect l="l" t="t" r="r" b="b"/>
              <a:pathLst>
                <a:path w="1158239" h="2511425">
                  <a:moveTo>
                    <a:pt x="0" y="49529"/>
                  </a:moveTo>
                  <a:lnTo>
                    <a:pt x="3899" y="30271"/>
                  </a:lnTo>
                  <a:lnTo>
                    <a:pt x="14525" y="14525"/>
                  </a:lnTo>
                  <a:lnTo>
                    <a:pt x="30271" y="3899"/>
                  </a:lnTo>
                  <a:lnTo>
                    <a:pt x="49530" y="0"/>
                  </a:lnTo>
                  <a:lnTo>
                    <a:pt x="1108710" y="0"/>
                  </a:lnTo>
                  <a:lnTo>
                    <a:pt x="1127968" y="3899"/>
                  </a:lnTo>
                  <a:lnTo>
                    <a:pt x="1143714" y="14525"/>
                  </a:lnTo>
                  <a:lnTo>
                    <a:pt x="1154340" y="30271"/>
                  </a:lnTo>
                  <a:lnTo>
                    <a:pt x="1158239" y="49529"/>
                  </a:lnTo>
                  <a:lnTo>
                    <a:pt x="1158239" y="247650"/>
                  </a:lnTo>
                  <a:lnTo>
                    <a:pt x="1154340" y="266908"/>
                  </a:lnTo>
                  <a:lnTo>
                    <a:pt x="1143714" y="282654"/>
                  </a:lnTo>
                  <a:lnTo>
                    <a:pt x="1127968" y="293280"/>
                  </a:lnTo>
                  <a:lnTo>
                    <a:pt x="1108710" y="297179"/>
                  </a:lnTo>
                  <a:lnTo>
                    <a:pt x="49530" y="297179"/>
                  </a:lnTo>
                  <a:lnTo>
                    <a:pt x="30271" y="293280"/>
                  </a:lnTo>
                  <a:lnTo>
                    <a:pt x="14525" y="282654"/>
                  </a:lnTo>
                  <a:lnTo>
                    <a:pt x="3899" y="266908"/>
                  </a:lnTo>
                  <a:lnTo>
                    <a:pt x="0" y="247650"/>
                  </a:lnTo>
                  <a:lnTo>
                    <a:pt x="0" y="49529"/>
                  </a:lnTo>
                  <a:close/>
                </a:path>
                <a:path w="1158239" h="2511425">
                  <a:moveTo>
                    <a:pt x="0" y="738504"/>
                  </a:moveTo>
                  <a:lnTo>
                    <a:pt x="1158239" y="738504"/>
                  </a:lnTo>
                  <a:lnTo>
                    <a:pt x="1158239" y="448944"/>
                  </a:lnTo>
                  <a:lnTo>
                    <a:pt x="0" y="448944"/>
                  </a:lnTo>
                  <a:lnTo>
                    <a:pt x="0" y="738504"/>
                  </a:lnTo>
                  <a:close/>
                </a:path>
                <a:path w="1158239" h="2511425">
                  <a:moveTo>
                    <a:pt x="0" y="1179829"/>
                  </a:moveTo>
                  <a:lnTo>
                    <a:pt x="1158239" y="1179829"/>
                  </a:lnTo>
                  <a:lnTo>
                    <a:pt x="1158239" y="890269"/>
                  </a:lnTo>
                  <a:lnTo>
                    <a:pt x="0" y="890269"/>
                  </a:lnTo>
                  <a:lnTo>
                    <a:pt x="0" y="1179829"/>
                  </a:lnTo>
                  <a:close/>
                </a:path>
                <a:path w="1158239" h="2511425">
                  <a:moveTo>
                    <a:pt x="0" y="1621154"/>
                  </a:moveTo>
                  <a:lnTo>
                    <a:pt x="1158239" y="1621154"/>
                  </a:lnTo>
                  <a:lnTo>
                    <a:pt x="1158239" y="1331594"/>
                  </a:lnTo>
                  <a:lnTo>
                    <a:pt x="0" y="1331594"/>
                  </a:lnTo>
                  <a:lnTo>
                    <a:pt x="0" y="1621154"/>
                  </a:lnTo>
                  <a:close/>
                </a:path>
                <a:path w="1158239" h="2511425">
                  <a:moveTo>
                    <a:pt x="0" y="2263775"/>
                  </a:moveTo>
                  <a:lnTo>
                    <a:pt x="3899" y="2244516"/>
                  </a:lnTo>
                  <a:lnTo>
                    <a:pt x="14525" y="2228770"/>
                  </a:lnTo>
                  <a:lnTo>
                    <a:pt x="30271" y="2218144"/>
                  </a:lnTo>
                  <a:lnTo>
                    <a:pt x="49530" y="2214244"/>
                  </a:lnTo>
                  <a:lnTo>
                    <a:pt x="1108710" y="2214244"/>
                  </a:lnTo>
                  <a:lnTo>
                    <a:pt x="1127968" y="2218144"/>
                  </a:lnTo>
                  <a:lnTo>
                    <a:pt x="1143714" y="2228770"/>
                  </a:lnTo>
                  <a:lnTo>
                    <a:pt x="1154340" y="2244516"/>
                  </a:lnTo>
                  <a:lnTo>
                    <a:pt x="1158239" y="2263775"/>
                  </a:lnTo>
                  <a:lnTo>
                    <a:pt x="1158239" y="2461882"/>
                  </a:lnTo>
                  <a:lnTo>
                    <a:pt x="1154340" y="2481164"/>
                  </a:lnTo>
                  <a:lnTo>
                    <a:pt x="1143714" y="2496912"/>
                  </a:lnTo>
                  <a:lnTo>
                    <a:pt x="1127968" y="2507530"/>
                  </a:lnTo>
                  <a:lnTo>
                    <a:pt x="1108710" y="2511425"/>
                  </a:lnTo>
                  <a:lnTo>
                    <a:pt x="49530" y="2511425"/>
                  </a:lnTo>
                  <a:lnTo>
                    <a:pt x="30271" y="2507530"/>
                  </a:lnTo>
                  <a:lnTo>
                    <a:pt x="14525" y="2496912"/>
                  </a:lnTo>
                  <a:lnTo>
                    <a:pt x="3899" y="2481164"/>
                  </a:lnTo>
                  <a:lnTo>
                    <a:pt x="0" y="2461882"/>
                  </a:lnTo>
                  <a:lnTo>
                    <a:pt x="0" y="2263775"/>
                  </a:lnTo>
                  <a:close/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  <p:pic>
          <p:nvPicPr>
            <p:cNvPr id="19" name="object 19" descr="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918080" y="7393304"/>
              <a:ext cx="77977" cy="117475"/>
            </a:xfrm>
            <a:prstGeom prst="rect">
              <a:avLst/>
            </a:prstGeom>
          </p:spPr>
        </p:pic>
        <p:pic>
          <p:nvPicPr>
            <p:cNvPr id="20" name="object 20" descr="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918080" y="7813674"/>
              <a:ext cx="77977" cy="142875"/>
            </a:xfrm>
            <a:prstGeom prst="rect">
              <a:avLst/>
            </a:prstGeom>
          </p:spPr>
        </p:pic>
        <p:pic>
          <p:nvPicPr>
            <p:cNvPr id="21" name="object 21" descr=""/>
            <p:cNvPicPr/>
            <p:nvPr/>
          </p:nvPicPr>
          <p:blipFill>
            <a:blip r:embed="rId5" cstate="print"/>
            <a:stretch>
              <a:fillRect/>
            </a:stretch>
          </p:blipFill>
          <p:spPr>
            <a:xfrm>
              <a:off x="1918080" y="8258809"/>
              <a:ext cx="77977" cy="142875"/>
            </a:xfrm>
            <a:prstGeom prst="rect">
              <a:avLst/>
            </a:prstGeom>
          </p:spPr>
        </p:pic>
        <p:sp>
          <p:nvSpPr>
            <p:cNvPr id="22" name="object 22" descr=""/>
            <p:cNvSpPr/>
            <p:nvPr/>
          </p:nvSpPr>
          <p:spPr>
            <a:xfrm>
              <a:off x="1377950" y="8848724"/>
              <a:ext cx="1158240" cy="289560"/>
            </a:xfrm>
            <a:custGeom>
              <a:avLst/>
              <a:gdLst/>
              <a:ahLst/>
              <a:cxnLst/>
              <a:rect l="l" t="t" r="r" b="b"/>
              <a:pathLst>
                <a:path w="1158239" h="289559">
                  <a:moveTo>
                    <a:pt x="0" y="289559"/>
                  </a:moveTo>
                  <a:lnTo>
                    <a:pt x="1158239" y="289559"/>
                  </a:lnTo>
                  <a:lnTo>
                    <a:pt x="1158239" y="0"/>
                  </a:lnTo>
                  <a:lnTo>
                    <a:pt x="0" y="0"/>
                  </a:lnTo>
                  <a:lnTo>
                    <a:pt x="0" y="289559"/>
                  </a:lnTo>
                  <a:close/>
                </a:path>
              </a:pathLst>
            </a:custGeom>
            <a:ln w="12700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/>
          </p:txBody>
        </p:sp>
      </p:grpSp>
      <p:graphicFrame>
        <p:nvGraphicFramePr>
          <p:cNvPr id="23" name="object 23" descr=""/>
          <p:cNvGraphicFramePr>
            <a:graphicFrameLocks noGrp="1"/>
          </p:cNvGraphicFramePr>
          <p:nvPr/>
        </p:nvGraphicFramePr>
        <p:xfrm>
          <a:off x="736396" y="6800976"/>
          <a:ext cx="6478270" cy="284861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799589"/>
                <a:gridCol w="568325"/>
                <a:gridCol w="4032885"/>
              </a:tblGrid>
              <a:tr h="2848610">
                <a:tc>
                  <a:txBody>
                    <a:bodyPr/>
                    <a:lstStyle/>
                    <a:p>
                      <a:pPr algn="ctr" marL="579120">
                        <a:lnSpc>
                          <a:spcPct val="100000"/>
                        </a:lnSpc>
                        <a:spcBef>
                          <a:spcPts val="229"/>
                        </a:spcBef>
                      </a:pPr>
                      <a:r>
                        <a:rPr dirty="0" sz="1050" spc="-20">
                          <a:latin typeface="MS Gothic"/>
                          <a:cs typeface="MS Gothic"/>
                        </a:rPr>
                        <a:t>《研修受講の手順》</a:t>
                      </a:r>
                      <a:endParaRPr sz="1050">
                        <a:latin typeface="MS Gothic"/>
                        <a:cs typeface="MS Gothic"/>
                      </a:endParaRPr>
                    </a:p>
                    <a:p>
                      <a:pPr algn="ctr" marL="641350">
                        <a:lnSpc>
                          <a:spcPct val="100000"/>
                        </a:lnSpc>
                        <a:spcBef>
                          <a:spcPts val="1155"/>
                        </a:spcBef>
                      </a:pPr>
                      <a:r>
                        <a:rPr dirty="0" sz="1050" spc="-20">
                          <a:latin typeface="MS Gothic"/>
                          <a:cs typeface="MS Gothic"/>
                        </a:rPr>
                        <a:t>研修申込</a:t>
                      </a:r>
                      <a:endParaRPr sz="1050">
                        <a:latin typeface="MS Gothic"/>
                        <a:cs typeface="MS Gothic"/>
                      </a:endParaRPr>
                    </a:p>
                    <a:p>
                      <a:pPr algn="ctr" marL="687070" marR="36195">
                        <a:lnSpc>
                          <a:spcPct val="276200"/>
                        </a:lnSpc>
                        <a:spcBef>
                          <a:spcPts val="15"/>
                        </a:spcBef>
                      </a:pPr>
                      <a:r>
                        <a:rPr dirty="0" sz="1050" spc="-20">
                          <a:latin typeface="MS Gothic"/>
                          <a:cs typeface="MS Gothic"/>
                        </a:rPr>
                        <a:t>研修費請求書送付支払い</a:t>
                      </a:r>
                      <a:endParaRPr sz="1050">
                        <a:latin typeface="MS Gothic"/>
                        <a:cs typeface="MS Gothic"/>
                      </a:endParaRPr>
                    </a:p>
                    <a:p>
                      <a:pPr algn="ctr" marL="752475" marR="103505">
                        <a:lnSpc>
                          <a:spcPct val="275200"/>
                        </a:lnSpc>
                        <a:spcBef>
                          <a:spcPts val="10"/>
                        </a:spcBef>
                      </a:pPr>
                      <a:r>
                        <a:rPr dirty="0" sz="1050" spc="-20">
                          <a:latin typeface="MS Gothic"/>
                          <a:cs typeface="MS Gothic"/>
                        </a:rPr>
                        <a:t>研修受講票送付研修受講</a:t>
                      </a:r>
                      <a:endParaRPr sz="1050">
                        <a:latin typeface="MS Gothic"/>
                        <a:cs typeface="MS Gothic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05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algn="ctr" marL="642620">
                        <a:lnSpc>
                          <a:spcPct val="100000"/>
                        </a:lnSpc>
                      </a:pPr>
                      <a:r>
                        <a:rPr dirty="0" sz="1050" spc="-15">
                          <a:latin typeface="MS Gothic"/>
                          <a:cs typeface="MS Gothic"/>
                        </a:rPr>
                        <a:t>受講証明書</a:t>
                      </a:r>
                      <a:endParaRPr sz="1050">
                        <a:latin typeface="MS Gothic"/>
                        <a:cs typeface="MS Gothic"/>
                      </a:endParaRPr>
                    </a:p>
                  </a:txBody>
                  <a:tcPr marL="0" marR="0" marB="0" marT="29209"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</a:pPr>
                      <a:endParaRPr sz="1100">
                        <a:latin typeface="Times New Roman"/>
                        <a:cs typeface="Times New Roman"/>
                      </a:endParaRPr>
                    </a:p>
                  </a:txBody>
                  <a:tcPr marL="0" marR="0" marB="0" marT="0">
                    <a:lnR w="6350">
                      <a:solidFill>
                        <a:srgbClr val="000000"/>
                      </a:solidFill>
                      <a:prstDash val="solid"/>
                    </a:lnR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67945">
                        <a:lnSpc>
                          <a:spcPct val="100000"/>
                        </a:lnSpc>
                        <a:spcBef>
                          <a:spcPts val="425"/>
                        </a:spcBef>
                      </a:pPr>
                      <a:r>
                        <a:rPr dirty="0" sz="1050" spc="-20">
                          <a:latin typeface="MS Gothic"/>
                          <a:cs typeface="MS Gothic"/>
                        </a:rPr>
                        <a:t>《実務事項》</a:t>
                      </a:r>
                      <a:endParaRPr sz="1050">
                        <a:latin typeface="MS Gothic"/>
                        <a:cs typeface="MS Gothic"/>
                      </a:endParaRPr>
                    </a:p>
                    <a:p>
                      <a:pPr marL="525780" marR="31115">
                        <a:lnSpc>
                          <a:spcPct val="142900"/>
                        </a:lnSpc>
                      </a:pPr>
                      <a:r>
                        <a:rPr dirty="0" sz="1050" spc="50">
                          <a:latin typeface="MS PGothic"/>
                          <a:cs typeface="MS PGothic"/>
                        </a:rPr>
                        <a:t>研修実施者のＤアカデミー四国</a:t>
                      </a:r>
                      <a:r>
                        <a:rPr dirty="0" sz="1050" spc="175">
                          <a:latin typeface="MS PGothic"/>
                          <a:cs typeface="MS PGothic"/>
                        </a:rPr>
                        <a:t>（</a:t>
                      </a:r>
                      <a:r>
                        <a:rPr dirty="0" sz="1050" spc="75">
                          <a:latin typeface="MS PGothic"/>
                          <a:cs typeface="MS PGothic"/>
                        </a:rPr>
                        <a:t>株式会社矢野商店</a:t>
                      </a:r>
                      <a:r>
                        <a:rPr dirty="0" sz="1050" spc="175">
                          <a:latin typeface="MS PGothic"/>
                          <a:cs typeface="MS PGothic"/>
                        </a:rPr>
                        <a:t>）</a:t>
                      </a:r>
                      <a:r>
                        <a:rPr dirty="0" sz="1050" spc="135">
                          <a:latin typeface="MS PGothic"/>
                          <a:cs typeface="MS PGothic"/>
                        </a:rPr>
                        <a:t>が、</a:t>
                      </a:r>
                      <a:r>
                        <a:rPr dirty="0" sz="1050" spc="40">
                          <a:latin typeface="MS PGothic"/>
                          <a:cs typeface="MS PGothic"/>
                        </a:rPr>
                        <a:t>左記手順に従い実施します。</a:t>
                      </a:r>
                      <a:endParaRPr sz="1050">
                        <a:latin typeface="MS PGothic"/>
                        <a:cs typeface="MS PGothic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135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</a:pPr>
                      <a:r>
                        <a:rPr dirty="0" sz="1050" spc="-15">
                          <a:latin typeface="MS Gothic"/>
                          <a:cs typeface="MS Gothic"/>
                        </a:rPr>
                        <a:t>《持参品》</a:t>
                      </a:r>
                      <a:endParaRPr sz="1050">
                        <a:latin typeface="MS Gothic"/>
                        <a:cs typeface="MS Gothic"/>
                      </a:endParaRPr>
                    </a:p>
                    <a:p>
                      <a:pPr marL="525780" marR="59055">
                        <a:lnSpc>
                          <a:spcPct val="142900"/>
                        </a:lnSpc>
                      </a:pPr>
                      <a:r>
                        <a:rPr dirty="0" sz="1050" spc="30">
                          <a:latin typeface="MS PGothic"/>
                          <a:cs typeface="MS PGothic"/>
                        </a:rPr>
                        <a:t>ＣＰＤＳ技術者証、または免許証等の本人確認ができるも</a:t>
                      </a:r>
                      <a:r>
                        <a:rPr dirty="0" sz="1050" spc="210">
                          <a:latin typeface="MS PGothic"/>
                          <a:cs typeface="MS PGothic"/>
                        </a:rPr>
                        <a:t>の</a:t>
                      </a:r>
                      <a:r>
                        <a:rPr dirty="0" sz="1050" spc="105">
                          <a:latin typeface="MS PGothic"/>
                          <a:cs typeface="MS PGothic"/>
                        </a:rPr>
                        <a:t>（</a:t>
                      </a:r>
                      <a:r>
                        <a:rPr dirty="0" sz="1050" spc="60">
                          <a:latin typeface="MS PGothic"/>
                          <a:cs typeface="MS PGothic"/>
                        </a:rPr>
                        <a:t>顔写真付き</a:t>
                      </a:r>
                      <a:r>
                        <a:rPr dirty="0" sz="1050">
                          <a:latin typeface="MS PGothic"/>
                          <a:cs typeface="MS PGothic"/>
                        </a:rPr>
                        <a:t>）</a:t>
                      </a:r>
                      <a:r>
                        <a:rPr dirty="0" sz="1050" spc="45">
                          <a:latin typeface="MS PGothic"/>
                          <a:cs typeface="MS PGothic"/>
                        </a:rPr>
                        <a:t>、研修受講票、筆記用具、電卓</a:t>
                      </a:r>
                      <a:endParaRPr sz="1050">
                        <a:latin typeface="MS PGothic"/>
                        <a:cs typeface="MS PGothic"/>
                      </a:endParaRPr>
                    </a:p>
                    <a:p>
                      <a:pPr>
                        <a:lnSpc>
                          <a:spcPct val="100000"/>
                        </a:lnSpc>
                        <a:spcBef>
                          <a:spcPts val="1130"/>
                        </a:spcBef>
                      </a:pPr>
                      <a:endParaRPr sz="1050">
                        <a:latin typeface="Times New Roman"/>
                        <a:cs typeface="Times New Roman"/>
                      </a:endParaRPr>
                    </a:p>
                    <a:p>
                      <a:pPr marL="67945">
                        <a:lnSpc>
                          <a:spcPct val="100000"/>
                        </a:lnSpc>
                        <a:tabLst>
                          <a:tab pos="469265" algn="l"/>
                        </a:tabLst>
                      </a:pPr>
                      <a:r>
                        <a:rPr dirty="0" sz="1050">
                          <a:latin typeface="MS Gothic"/>
                          <a:cs typeface="MS Gothic"/>
                        </a:rPr>
                        <a:t>《</a:t>
                      </a:r>
                      <a:r>
                        <a:rPr dirty="0" sz="1050" spc="-50">
                          <a:latin typeface="MS Gothic"/>
                          <a:cs typeface="MS Gothic"/>
                        </a:rPr>
                        <a:t>昼</a:t>
                      </a:r>
                      <a:r>
                        <a:rPr dirty="0" sz="1050">
                          <a:latin typeface="MS Gothic"/>
                          <a:cs typeface="MS Gothic"/>
                        </a:rPr>
                        <a:t>	食</a:t>
                      </a:r>
                      <a:r>
                        <a:rPr dirty="0" sz="1050" spc="-50">
                          <a:latin typeface="MS Gothic"/>
                          <a:cs typeface="MS Gothic"/>
                        </a:rPr>
                        <a:t>》</a:t>
                      </a:r>
                      <a:endParaRPr sz="1050">
                        <a:latin typeface="MS Gothic"/>
                        <a:cs typeface="MS Gothic"/>
                      </a:endParaRPr>
                    </a:p>
                    <a:p>
                      <a:pPr marL="525780">
                        <a:lnSpc>
                          <a:spcPct val="100000"/>
                        </a:lnSpc>
                        <a:spcBef>
                          <a:spcPts val="540"/>
                        </a:spcBef>
                      </a:pPr>
                      <a:r>
                        <a:rPr dirty="0" sz="1050" spc="25">
                          <a:latin typeface="MS PGothic"/>
                          <a:cs typeface="MS PGothic"/>
                        </a:rPr>
                        <a:t>昼食を用意いたします。</a:t>
                      </a:r>
                      <a:r>
                        <a:rPr dirty="0" sz="1050" spc="515">
                          <a:latin typeface="MS PGothic"/>
                          <a:cs typeface="MS PGothic"/>
                        </a:rPr>
                        <a:t>（</a:t>
                      </a:r>
                      <a:r>
                        <a:rPr dirty="0" sz="1050" spc="-10">
                          <a:latin typeface="MS PGothic"/>
                          <a:cs typeface="MS PGothic"/>
                        </a:rPr>
                        <a:t>費用は別途</a:t>
                      </a:r>
                      <a:r>
                        <a:rPr dirty="0" sz="1050" spc="480">
                          <a:latin typeface="MS PGothic"/>
                          <a:cs typeface="MS PGothic"/>
                        </a:rPr>
                        <a:t>）</a:t>
                      </a:r>
                      <a:endParaRPr sz="1050">
                        <a:latin typeface="MS PGothic"/>
                        <a:cs typeface="MS PGothic"/>
                      </a:endParaRPr>
                    </a:p>
                  </a:txBody>
                  <a:tcPr marL="0" marR="0" marB="0" marT="53975">
                    <a:lnL w="6350">
                      <a:solidFill>
                        <a:srgbClr val="000000"/>
                      </a:solidFill>
                      <a:prstDash val="solid"/>
                    </a:lnL>
                    <a:lnT w="6350">
                      <a:solidFill>
                        <a:srgbClr val="000000"/>
                      </a:solidFill>
                      <a:prstDash val="solid"/>
                    </a:lnT>
                    <a:lnB w="6350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pic>
        <p:nvPicPr>
          <p:cNvPr id="24" name="object 24" descr="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592836" y="9886188"/>
            <a:ext cx="6460236" cy="516636"/>
          </a:xfrm>
          <a:prstGeom prst="rect">
            <a:avLst/>
          </a:prstGeom>
        </p:spPr>
      </p:pic>
      <p:grpSp>
        <p:nvGrpSpPr>
          <p:cNvPr id="25" name="object 25" descr=""/>
          <p:cNvGrpSpPr/>
          <p:nvPr/>
        </p:nvGrpSpPr>
        <p:grpSpPr>
          <a:xfrm>
            <a:off x="1915541" y="8690609"/>
            <a:ext cx="78105" cy="580390"/>
            <a:chOff x="1915541" y="8690609"/>
            <a:chExt cx="78105" cy="580390"/>
          </a:xfrm>
        </p:grpSpPr>
        <p:pic>
          <p:nvPicPr>
            <p:cNvPr id="26" name="object 26" descr="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1915541" y="8690609"/>
              <a:ext cx="77977" cy="142875"/>
            </a:xfrm>
            <a:prstGeom prst="rect">
              <a:avLst/>
            </a:prstGeom>
          </p:spPr>
        </p:pic>
        <p:pic>
          <p:nvPicPr>
            <p:cNvPr id="27" name="object 27" descr=""/>
            <p:cNvPicPr/>
            <p:nvPr/>
          </p:nvPicPr>
          <p:blipFill>
            <a:blip r:embed="rId7" cstate="print"/>
            <a:stretch>
              <a:fillRect/>
            </a:stretch>
          </p:blipFill>
          <p:spPr>
            <a:xfrm>
              <a:off x="1915541" y="9128124"/>
              <a:ext cx="77977" cy="142875"/>
            </a:xfrm>
            <a:prstGeom prst="rect">
              <a:avLst/>
            </a:prstGeom>
          </p:spPr>
        </p:pic>
      </p:grp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00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r owne</dc:creator>
  <dcterms:created xsi:type="dcterms:W3CDTF">2025-03-25T09:36:56Z</dcterms:created>
  <dcterms:modified xsi:type="dcterms:W3CDTF">2025-03-25T09:36:56Z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2025-03-25T00:00:00Z</vt:filetime>
  </property>
  <property fmtid="{D5CDD505-2E9C-101B-9397-08002B2CF9AE}" pid="3" name="Creator">
    <vt:lpwstr>Microsoft® Word for Microsoft 365</vt:lpwstr>
  </property>
  <property fmtid="{D5CDD505-2E9C-101B-9397-08002B2CF9AE}" pid="4" name="LastSaved">
    <vt:filetime>2025-03-25T00:00:00Z</vt:filetime>
  </property>
  <property fmtid="{D5CDD505-2E9C-101B-9397-08002B2CF9AE}" pid="5" name="Producer">
    <vt:lpwstr>Microsoft® Word for Microsoft 365</vt:lpwstr>
  </property>
</Properties>
</file>